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94690"/>
  </p:normalViewPr>
  <p:slideViewPr>
    <p:cSldViewPr snapToGrid="0">
      <p:cViewPr varScale="1">
        <p:scale>
          <a:sx n="105" d="100"/>
          <a:sy n="105" d="100"/>
        </p:scale>
        <p:origin x="1080" y="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83B86-AFD1-3543-9AC1-2DB397C3E29B}" type="datetimeFigureOut">
              <a:rPr lang="en-US" smtClean="0"/>
              <a:t>3/13/25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734F7-0CC8-7A4B-B43C-0B8FCD9E6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5509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83B86-AFD1-3543-9AC1-2DB397C3E29B}" type="datetimeFigureOut">
              <a:rPr lang="en-US" smtClean="0"/>
              <a:t>3/13/25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734F7-0CC8-7A4B-B43C-0B8FCD9E6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099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83B86-AFD1-3543-9AC1-2DB397C3E29B}" type="datetimeFigureOut">
              <a:rPr lang="en-US" smtClean="0"/>
              <a:t>3/13/25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734F7-0CC8-7A4B-B43C-0B8FCD9E6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25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83B86-AFD1-3543-9AC1-2DB397C3E29B}" type="datetimeFigureOut">
              <a:rPr lang="en-US" smtClean="0"/>
              <a:t>3/13/25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734F7-0CC8-7A4B-B43C-0B8FCD9E6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500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83B86-AFD1-3543-9AC1-2DB397C3E29B}" type="datetimeFigureOut">
              <a:rPr lang="en-US" smtClean="0"/>
              <a:t>3/13/25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734F7-0CC8-7A4B-B43C-0B8FCD9E6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8466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83B86-AFD1-3543-9AC1-2DB397C3E29B}" type="datetimeFigureOut">
              <a:rPr lang="en-US" smtClean="0"/>
              <a:t>3/13/25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734F7-0CC8-7A4B-B43C-0B8FCD9E6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827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83B86-AFD1-3543-9AC1-2DB397C3E29B}" type="datetimeFigureOut">
              <a:rPr lang="en-US" smtClean="0"/>
              <a:t>3/13/25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734F7-0CC8-7A4B-B43C-0B8FCD9E686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531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83B86-AFD1-3543-9AC1-2DB397C3E29B}" type="datetimeFigureOut">
              <a:rPr lang="en-US" smtClean="0"/>
              <a:t>3/13/25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734F7-0CC8-7A4B-B43C-0B8FCD9E6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138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83B86-AFD1-3543-9AC1-2DB397C3E29B}" type="datetimeFigureOut">
              <a:rPr lang="en-US" smtClean="0"/>
              <a:t>3/13/25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734F7-0CC8-7A4B-B43C-0B8FCD9E6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541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83B86-AFD1-3543-9AC1-2DB397C3E29B}" type="datetimeFigureOut">
              <a:rPr lang="en-US" smtClean="0"/>
              <a:t>3/13/25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734F7-0CC8-7A4B-B43C-0B8FCD9E6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776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8B83B86-AFD1-3543-9AC1-2DB397C3E29B}" type="datetimeFigureOut">
              <a:rPr lang="en-US" smtClean="0"/>
              <a:t>3/13/25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734F7-0CC8-7A4B-B43C-0B8FCD9E6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887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08B83B86-AFD1-3543-9AC1-2DB397C3E29B}" type="datetimeFigureOut">
              <a:rPr lang="en-US" smtClean="0"/>
              <a:t>3/13/25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C47734F7-0CC8-7A4B-B43C-0B8FCD9E6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661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5F2AA2A-5651-D54A-A7D5-2B156CB824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0222" y="675690"/>
            <a:ext cx="4074663" cy="660091"/>
          </a:xfrm>
        </p:spPr>
        <p:txBody>
          <a:bodyPr>
            <a:normAutofit fontScale="92500" lnSpcReduction="20000"/>
          </a:bodyPr>
          <a:lstStyle/>
          <a:p>
            <a:r>
              <a:rPr lang="en-US" sz="1600" kern="100" dirty="0">
                <a:solidFill>
                  <a:schemeClr val="bg1"/>
                </a:solidFill>
                <a:effectLst/>
                <a:latin typeface="Baskerville" panose="02020502070401020303" pitchFamily="18" charset="0"/>
                <a:ea typeface="Baskerville" panose="02020502070401020303" pitchFamily="18" charset="0"/>
                <a:cs typeface="Times New Roman" panose="02020603050405020304" pitchFamily="18" charset="0"/>
              </a:rPr>
              <a:t>Taking care of your mental health is essential for overall well-being. Here are ten self-care tips to help maintain and improve mental health:</a:t>
            </a:r>
          </a:p>
          <a:p>
            <a:endParaRPr lang="en-US" sz="1600" dirty="0">
              <a:latin typeface="Baskerville" panose="02020502070401020303" pitchFamily="18" charset="0"/>
              <a:ea typeface="Baskerville" panose="02020502070401020303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99BCE84-2200-9212-72CF-81D04A4498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6322" y="65129"/>
            <a:ext cx="1262110" cy="114188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1F95A0D8-4214-F654-4F2F-D98C85906AA2}"/>
              </a:ext>
            </a:extLst>
          </p:cNvPr>
          <p:cNvSpPr txBox="1">
            <a:spLocks/>
          </p:cNvSpPr>
          <p:nvPr/>
        </p:nvSpPr>
        <p:spPr>
          <a:xfrm>
            <a:off x="3172574" y="-621699"/>
            <a:ext cx="6315456" cy="1422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>
                <a:solidFill>
                  <a:schemeClr val="bg1"/>
                </a:solidFill>
              </a:rPr>
              <a:t>Self-Care Tips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945408C-7906-0C7D-51BF-11881F89A004}"/>
              </a:ext>
            </a:extLst>
          </p:cNvPr>
          <p:cNvSpPr txBox="1"/>
          <p:nvPr/>
        </p:nvSpPr>
        <p:spPr>
          <a:xfrm>
            <a:off x="468605" y="1551282"/>
            <a:ext cx="5407939" cy="5667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100" b="1" kern="100" dirty="0">
                <a:solidFill>
                  <a:schemeClr val="bg1"/>
                </a:solidFill>
                <a:effectLst/>
                <a:latin typeface="Chalkboard" panose="03050602040202020205" pitchFamily="66" charset="77"/>
                <a:ea typeface="Aptos" panose="020B0004020202020204" pitchFamily="34" charset="0"/>
                <a:cs typeface="Times New Roman" panose="02020603050405020304" pitchFamily="18" charset="0"/>
              </a:rPr>
              <a:t>1. **Establish a Routine:**</a:t>
            </a:r>
            <a:endParaRPr lang="en-US" sz="11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100" b="1" kern="100" dirty="0">
                <a:solidFill>
                  <a:schemeClr val="bg1"/>
                </a:solidFill>
                <a:effectLst/>
                <a:latin typeface="Chalkboard" panose="03050602040202020205" pitchFamily="66" charset="77"/>
                <a:ea typeface="Aptos" panose="020B0004020202020204" pitchFamily="34" charset="0"/>
                <a:cs typeface="Times New Roman" panose="02020603050405020304" pitchFamily="18" charset="0"/>
              </a:rPr>
              <a:t>   - Having a daily routine can create structure and provide a sense of predictability. This helps in reducing stress and anxiety by knowing what's coming next.</a:t>
            </a:r>
            <a:endParaRPr lang="en-US" sz="11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100" b="1" kern="100" dirty="0">
                <a:solidFill>
                  <a:schemeClr val="bg1"/>
                </a:solidFill>
                <a:effectLst/>
                <a:latin typeface="Chalkboard" panose="03050602040202020205" pitchFamily="66" charset="77"/>
                <a:ea typeface="Aptos" panose="020B0004020202020204" pitchFamily="34" charset="0"/>
                <a:cs typeface="Times New Roman" panose="02020603050405020304" pitchFamily="18" charset="0"/>
              </a:rPr>
              <a:t>2. **Prioritize Sleep:**</a:t>
            </a:r>
            <a:endParaRPr lang="en-US" sz="11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100" b="1" kern="100" dirty="0">
                <a:solidFill>
                  <a:schemeClr val="bg1"/>
                </a:solidFill>
                <a:effectLst/>
                <a:latin typeface="Chalkboard" panose="03050602040202020205" pitchFamily="66" charset="77"/>
                <a:ea typeface="Aptos" panose="020B0004020202020204" pitchFamily="34" charset="0"/>
                <a:cs typeface="Times New Roman" panose="02020603050405020304" pitchFamily="18" charset="0"/>
              </a:rPr>
              <a:t>   - Aim for 7-9 hours of quality sleep per night. Sleep is crucial for emotional regulation and cognitive function.</a:t>
            </a:r>
            <a:endParaRPr lang="en-US" sz="11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100" b="1" kern="100" dirty="0">
                <a:solidFill>
                  <a:schemeClr val="bg1"/>
                </a:solidFill>
                <a:effectLst/>
                <a:latin typeface="Chalkboard" panose="03050602040202020205" pitchFamily="66" charset="77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US" sz="11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100" b="1" kern="100" dirty="0">
                <a:solidFill>
                  <a:schemeClr val="bg1"/>
                </a:solidFill>
                <a:effectLst/>
                <a:latin typeface="Chalkboard" panose="03050602040202020205" pitchFamily="66" charset="77"/>
                <a:ea typeface="Aptos" panose="020B0004020202020204" pitchFamily="34" charset="0"/>
                <a:cs typeface="Times New Roman" panose="02020603050405020304" pitchFamily="18" charset="0"/>
              </a:rPr>
              <a:t>3. **Exercise Regularly:**</a:t>
            </a:r>
            <a:endParaRPr lang="en-US" sz="11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100" b="1" kern="100" dirty="0">
                <a:solidFill>
                  <a:schemeClr val="bg1"/>
                </a:solidFill>
                <a:effectLst/>
                <a:latin typeface="Chalkboard" panose="03050602040202020205" pitchFamily="66" charset="77"/>
                <a:ea typeface="Aptos" panose="020B0004020202020204" pitchFamily="34" charset="0"/>
                <a:cs typeface="Times New Roman" panose="02020603050405020304" pitchFamily="18" charset="0"/>
              </a:rPr>
              <a:t>   - Physical activity releases endorphins, which can improve mood. Aim for at least 30 minutes of moderate exercise most days of the week.</a:t>
            </a:r>
            <a:endParaRPr lang="en-US" sz="11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100" b="1" kern="100" dirty="0">
                <a:solidFill>
                  <a:schemeClr val="bg1"/>
                </a:solidFill>
                <a:effectLst/>
                <a:latin typeface="Chalkboard" panose="03050602040202020205" pitchFamily="66" charset="77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US" sz="11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100" b="1" kern="100" dirty="0">
                <a:solidFill>
                  <a:schemeClr val="bg1"/>
                </a:solidFill>
                <a:effectLst/>
                <a:latin typeface="Chalkboard" panose="03050602040202020205" pitchFamily="66" charset="77"/>
                <a:ea typeface="Aptos" panose="020B0004020202020204" pitchFamily="34" charset="0"/>
                <a:cs typeface="Times New Roman" panose="02020603050405020304" pitchFamily="18" charset="0"/>
              </a:rPr>
              <a:t>4. **Eat a Balanced Diet:**</a:t>
            </a:r>
            <a:endParaRPr lang="en-US" sz="11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100" b="1" kern="100" dirty="0">
                <a:solidFill>
                  <a:schemeClr val="bg1"/>
                </a:solidFill>
                <a:effectLst/>
                <a:latin typeface="Chalkboard" panose="03050602040202020205" pitchFamily="66" charset="77"/>
                <a:ea typeface="Aptos" panose="020B0004020202020204" pitchFamily="34" charset="0"/>
                <a:cs typeface="Times New Roman" panose="02020603050405020304" pitchFamily="18" charset="0"/>
              </a:rPr>
              <a:t>   - Consume a variety of whole foods, including fruits, vegetables, lean proteins, and whole grains. Proper nutrition supports brain health and energy levels.</a:t>
            </a:r>
            <a:endParaRPr lang="en-US" sz="11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100" b="1" kern="100" dirty="0">
                <a:solidFill>
                  <a:schemeClr val="bg1"/>
                </a:solidFill>
                <a:effectLst/>
                <a:latin typeface="Chalkboard" panose="03050602040202020205" pitchFamily="66" charset="77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US" sz="11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100" b="1" kern="100" dirty="0">
                <a:solidFill>
                  <a:schemeClr val="bg1"/>
                </a:solidFill>
                <a:effectLst/>
                <a:latin typeface="Chalkboard" panose="03050602040202020205" pitchFamily="66" charset="77"/>
                <a:ea typeface="Aptos" panose="020B0004020202020204" pitchFamily="34" charset="0"/>
                <a:cs typeface="Times New Roman" panose="02020603050405020304" pitchFamily="18" charset="0"/>
              </a:rPr>
              <a:t>5. **Practice Mindfulness and Meditation:**</a:t>
            </a:r>
            <a:endParaRPr lang="en-US" sz="11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Aft>
                <a:spcPts val="800"/>
              </a:spcAft>
            </a:pPr>
            <a:r>
              <a:rPr lang="en-US" sz="1100" b="1" kern="100" dirty="0">
                <a:solidFill>
                  <a:schemeClr val="bg1"/>
                </a:solidFill>
                <a:effectLst/>
                <a:latin typeface="Chalkboard" panose="03050602040202020205" pitchFamily="66" charset="77"/>
                <a:ea typeface="Aptos" panose="020B0004020202020204" pitchFamily="34" charset="0"/>
                <a:cs typeface="Times New Roman" panose="02020603050405020304" pitchFamily="18" charset="0"/>
              </a:rPr>
              <a:t>   - Spend a few minutes each day focusing on your breath or guided meditations. This can decrease stress and increase your awareness of the present moment</a:t>
            </a:r>
            <a:r>
              <a:rPr lang="en-US" sz="1100" b="1" kern="100" dirty="0">
                <a:effectLst/>
                <a:latin typeface="Chalkboard" panose="03050602040202020205" pitchFamily="66" charset="77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en-US" sz="11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1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00BA476-549E-72AE-2547-0D094BC11BD3}"/>
              </a:ext>
            </a:extLst>
          </p:cNvPr>
          <p:cNvSpPr txBox="1"/>
          <p:nvPr/>
        </p:nvSpPr>
        <p:spPr>
          <a:xfrm>
            <a:off x="5876544" y="800701"/>
            <a:ext cx="5312832" cy="6057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100" b="1" kern="100" dirty="0">
                <a:solidFill>
                  <a:schemeClr val="bg1"/>
                </a:solidFill>
                <a:effectLst/>
                <a:latin typeface="Chalkboard" panose="03050602040202020205" pitchFamily="66" charset="77"/>
                <a:ea typeface="Aptos" panose="020B0004020202020204" pitchFamily="34" charset="0"/>
                <a:cs typeface="Times New Roman" panose="02020603050405020304" pitchFamily="18" charset="0"/>
              </a:rPr>
              <a:t>6. **Stay Connected:**</a:t>
            </a:r>
            <a:endParaRPr lang="en-US" sz="11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100" b="1" kern="100" dirty="0">
                <a:solidFill>
                  <a:schemeClr val="bg1"/>
                </a:solidFill>
                <a:effectLst/>
                <a:latin typeface="Chalkboard" panose="03050602040202020205" pitchFamily="66" charset="77"/>
                <a:ea typeface="Aptos" panose="020B0004020202020204" pitchFamily="34" charset="0"/>
                <a:cs typeface="Times New Roman" panose="02020603050405020304" pitchFamily="18" charset="0"/>
              </a:rPr>
              <a:t>   - Maintain strong social connections with friends and family. Regular communication with loved ones provides support and reduces feelings of isolation.</a:t>
            </a:r>
            <a:endParaRPr lang="en-US" sz="11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100" b="1" kern="100" dirty="0">
                <a:solidFill>
                  <a:schemeClr val="bg1"/>
                </a:solidFill>
                <a:effectLst/>
                <a:latin typeface="Chalkboard" panose="03050602040202020205" pitchFamily="66" charset="77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US" sz="11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100" b="1" kern="100" dirty="0">
                <a:solidFill>
                  <a:schemeClr val="bg1"/>
                </a:solidFill>
                <a:effectLst/>
                <a:latin typeface="Chalkboard" panose="03050602040202020205" pitchFamily="66" charset="77"/>
                <a:ea typeface="Aptos" panose="020B0004020202020204" pitchFamily="34" charset="0"/>
                <a:cs typeface="Times New Roman" panose="02020603050405020304" pitchFamily="18" charset="0"/>
              </a:rPr>
              <a:t>7. **Set Boundaries:**</a:t>
            </a:r>
            <a:endParaRPr lang="en-US" sz="11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100" b="1" kern="100" dirty="0">
                <a:solidFill>
                  <a:schemeClr val="bg1"/>
                </a:solidFill>
                <a:effectLst/>
                <a:latin typeface="Chalkboard" panose="03050602040202020205" pitchFamily="66" charset="77"/>
                <a:ea typeface="Aptos" panose="020B0004020202020204" pitchFamily="34" charset="0"/>
                <a:cs typeface="Times New Roman" panose="02020603050405020304" pitchFamily="18" charset="0"/>
              </a:rPr>
              <a:t>   - Learn to say no and establish limits to prevent burnout. Protect your time and energy by not overcommitting.</a:t>
            </a:r>
            <a:endParaRPr lang="en-US" sz="11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100" b="1" kern="100" dirty="0">
                <a:solidFill>
                  <a:schemeClr val="bg1"/>
                </a:solidFill>
                <a:effectLst/>
                <a:latin typeface="Chalkboard" panose="03050602040202020205" pitchFamily="66" charset="77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US" sz="11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100" b="1" kern="100" dirty="0">
                <a:solidFill>
                  <a:schemeClr val="bg1"/>
                </a:solidFill>
                <a:effectLst/>
                <a:latin typeface="Chalkboard" panose="03050602040202020205" pitchFamily="66" charset="77"/>
                <a:ea typeface="Aptos" panose="020B0004020202020204" pitchFamily="34" charset="0"/>
                <a:cs typeface="Times New Roman" panose="02020603050405020304" pitchFamily="18" charset="0"/>
              </a:rPr>
              <a:t>8. **Engage in Hobbies:**</a:t>
            </a:r>
            <a:endParaRPr lang="en-US" sz="11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100" b="1" kern="100" dirty="0">
                <a:solidFill>
                  <a:schemeClr val="bg1"/>
                </a:solidFill>
                <a:effectLst/>
                <a:latin typeface="Chalkboard" panose="03050602040202020205" pitchFamily="66" charset="77"/>
                <a:ea typeface="Aptos" panose="020B0004020202020204" pitchFamily="34" charset="0"/>
                <a:cs typeface="Times New Roman" panose="02020603050405020304" pitchFamily="18" charset="0"/>
              </a:rPr>
              <a:t>   - Spend time doing activities you enjoy, whether it's reading, painting, gardening, or playing a musical instrument. Hobbies can be a healthy outlet for stress relief.</a:t>
            </a:r>
            <a:endParaRPr lang="en-US" sz="11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2400" b="1" kern="100" dirty="0">
                <a:solidFill>
                  <a:schemeClr val="bg1"/>
                </a:solidFill>
                <a:effectLst/>
                <a:latin typeface="Chalkboard" panose="03050602040202020205" pitchFamily="66" charset="77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US" sz="24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100" b="1" kern="100" dirty="0">
                <a:solidFill>
                  <a:schemeClr val="bg1"/>
                </a:solidFill>
                <a:effectLst/>
                <a:latin typeface="Chalkboard" panose="03050602040202020205" pitchFamily="66" charset="77"/>
                <a:ea typeface="Aptos" panose="020B0004020202020204" pitchFamily="34" charset="0"/>
                <a:cs typeface="Times New Roman" panose="02020603050405020304" pitchFamily="18" charset="0"/>
              </a:rPr>
              <a:t>9. **Journal for Self-Reflection:**</a:t>
            </a:r>
            <a:endParaRPr lang="en-US" sz="11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100" b="1" kern="100" dirty="0">
                <a:solidFill>
                  <a:schemeClr val="bg1"/>
                </a:solidFill>
                <a:effectLst/>
                <a:latin typeface="Chalkboard" panose="03050602040202020205" pitchFamily="66" charset="77"/>
                <a:ea typeface="Aptos" panose="020B0004020202020204" pitchFamily="34" charset="0"/>
                <a:cs typeface="Times New Roman" panose="02020603050405020304" pitchFamily="18" charset="0"/>
              </a:rPr>
              <a:t>   - Writing down your thoughts and feelings can help clarify your emotions and provide perspective. It can also track patterns and triggers in your mental health.</a:t>
            </a:r>
            <a:endParaRPr lang="en-US" sz="11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100" b="1" kern="100" dirty="0">
                <a:solidFill>
                  <a:schemeClr val="bg1"/>
                </a:solidFill>
                <a:effectLst/>
                <a:latin typeface="Chalkboard" panose="03050602040202020205" pitchFamily="66" charset="77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US" sz="11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100" b="1" kern="100" dirty="0">
                <a:solidFill>
                  <a:schemeClr val="bg1"/>
                </a:solidFill>
                <a:effectLst/>
                <a:latin typeface="Chalkboard" panose="03050602040202020205" pitchFamily="66" charset="77"/>
                <a:ea typeface="Aptos" panose="020B0004020202020204" pitchFamily="34" charset="0"/>
                <a:cs typeface="Times New Roman" panose="02020603050405020304" pitchFamily="18" charset="0"/>
              </a:rPr>
              <a:t>10. **Seek Professional Help:**</a:t>
            </a:r>
            <a:endParaRPr lang="en-US" sz="1100" b="1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1100" b="1" dirty="0">
                <a:solidFill>
                  <a:schemeClr val="bg1"/>
                </a:solidFill>
                <a:effectLst/>
                <a:latin typeface="Chalkboard" panose="03050602040202020205" pitchFamily="66" charset="77"/>
                <a:ea typeface="Aptos" panose="020B0004020202020204" pitchFamily="34" charset="0"/>
                <a:cs typeface="Times New Roman" panose="02020603050405020304" pitchFamily="18" charset="0"/>
              </a:rPr>
              <a:t>    - Consider therapy or counseling if you're struggling to manage your mental health. Professionals can provide support and strategies tailored to your needs.</a:t>
            </a:r>
            <a:r>
              <a:rPr lang="en-US" sz="1100" b="1" dirty="0">
                <a:solidFill>
                  <a:schemeClr val="bg1"/>
                </a:solidFill>
                <a:effectLst/>
              </a:rPr>
              <a:t> </a:t>
            </a:r>
            <a:endParaRPr lang="en-US" sz="1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228921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13</TotalTime>
  <Words>373</Words>
  <Application>Microsoft Macintosh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Baskerville</vt:lpstr>
      <vt:lpstr>Chalkboard</vt:lpstr>
      <vt:lpstr>Gill Sans MT</vt:lpstr>
      <vt:lpstr>Parcel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James Booker Jr</dc:creator>
  <cp:lastModifiedBy>James Booker Jr</cp:lastModifiedBy>
  <cp:revision>1</cp:revision>
  <dcterms:created xsi:type="dcterms:W3CDTF">2025-03-13T16:13:45Z</dcterms:created>
  <dcterms:modified xsi:type="dcterms:W3CDTF">2025-03-13T16:26:48Z</dcterms:modified>
</cp:coreProperties>
</file>